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60" r:id="rId2"/>
    <p:sldId id="319" r:id="rId3"/>
    <p:sldId id="325" r:id="rId4"/>
    <p:sldId id="305" r:id="rId5"/>
    <p:sldId id="316" r:id="rId6"/>
    <p:sldId id="320" r:id="rId7"/>
    <p:sldId id="317" r:id="rId8"/>
    <p:sldId id="324" r:id="rId9"/>
    <p:sldId id="327" r:id="rId10"/>
    <p:sldId id="329" r:id="rId11"/>
    <p:sldId id="314" r:id="rId12"/>
    <p:sldId id="330" r:id="rId13"/>
    <p:sldId id="318" r:id="rId14"/>
    <p:sldId id="321" r:id="rId15"/>
    <p:sldId id="326" r:id="rId16"/>
    <p:sldId id="28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83E3"/>
    <a:srgbClr val="001241"/>
    <a:srgbClr val="8917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01" autoAdjust="0"/>
    <p:restoredTop sz="90546" autoAdjust="0"/>
  </p:normalViewPr>
  <p:slideViewPr>
    <p:cSldViewPr snapToGrid="0" snapToObjects="1">
      <p:cViewPr varScale="1">
        <p:scale>
          <a:sx n="118" d="100"/>
          <a:sy n="118" d="100"/>
        </p:scale>
        <p:origin x="2480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CEB4E3-36B8-43D1-9EFA-8770E961CE57}" type="datetimeFigureOut">
              <a:rPr lang="en-US" smtClean="0"/>
              <a:pPr/>
              <a:t>9/11/19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58515-290A-4145-A486-81BDA33FDE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30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6161" y="3402903"/>
            <a:ext cx="7772400" cy="1362075"/>
          </a:xfrm>
        </p:spPr>
        <p:txBody>
          <a:bodyPr anchor="t">
            <a:normAutofit/>
          </a:bodyPr>
          <a:lstStyle>
            <a:lvl1pPr algn="l">
              <a:defRPr sz="2400" b="0" i="0" cap="all">
                <a:solidFill>
                  <a:schemeClr val="bg1"/>
                </a:solidFill>
                <a:latin typeface="Myriad Bold"/>
                <a:cs typeface="Myriad Bold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6161" y="1937512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0" kern="0" cap="all" spc="0">
                <a:solidFill>
                  <a:schemeClr val="tx1">
                    <a:lumMod val="75000"/>
                    <a:lumOff val="25000"/>
                  </a:schemeClr>
                </a:solidFill>
                <a:latin typeface="Myriad Bold"/>
                <a:cs typeface="Myriad Bold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PRESENTATION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16161" y="5752074"/>
            <a:ext cx="3530608" cy="362439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="0" i="0" cap="all" baseline="0">
                <a:solidFill>
                  <a:srgbClr val="FFFFFF"/>
                </a:solidFill>
                <a:latin typeface="Myriad Bold"/>
                <a:cs typeface="Myriad Bold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pRESENTER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416161" y="6123212"/>
            <a:ext cx="3530608" cy="498231"/>
          </a:xfrm>
        </p:spPr>
        <p:txBody>
          <a:bodyPr anchor="t">
            <a:normAutofit/>
          </a:bodyPr>
          <a:lstStyle>
            <a:lvl1pPr marL="0" indent="0" algn="l">
              <a:buNone/>
              <a:defRPr sz="1400" b="0" i="0" cap="none" baseline="0">
                <a:solidFill>
                  <a:srgbClr val="FFFFFF"/>
                </a:solidFill>
                <a:latin typeface="Myriad Roman"/>
                <a:cs typeface="Myriad Roman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Specialty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CCA4-FCE8-364A-92ED-34D2A2DB67AB}" type="datetimeFigureOut">
              <a:rPr lang="en-US" smtClean="0"/>
              <a:pPr/>
              <a:t>9/11/19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55173-AA9A-EF45-BB80-A455C73526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CCA4-FCE8-364A-92ED-34D2A2DB67AB}" type="datetimeFigureOut">
              <a:rPr lang="en-US" smtClean="0"/>
              <a:pPr/>
              <a:t>9/11/19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55173-AA9A-EF45-BB80-A455C73526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CCA4-FCE8-364A-92ED-34D2A2DB67AB}" type="datetimeFigureOut">
              <a:rPr lang="en-US" smtClean="0"/>
              <a:pPr/>
              <a:t>9/11/19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55173-AA9A-EF45-BB80-A455C73526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6161" y="283308"/>
            <a:ext cx="7772400" cy="419180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0" kern="0" cap="all" spc="0">
                <a:solidFill>
                  <a:schemeClr val="accent6"/>
                </a:solidFill>
                <a:latin typeface="Myriad Bold"/>
                <a:cs typeface="Myriad Bold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840023" y="2957628"/>
            <a:ext cx="2340064" cy="73264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b="0" i="0" baseline="0">
                <a:solidFill>
                  <a:schemeClr val="bg1"/>
                </a:solidFill>
                <a:latin typeface="Myriad Roman"/>
                <a:cs typeface="Myriad Roman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 A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3410092" y="2957628"/>
            <a:ext cx="2340064" cy="73264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b="0" i="0" baseline="0">
                <a:solidFill>
                  <a:schemeClr val="bg1"/>
                </a:solidFill>
                <a:latin typeface="Myriad Roman"/>
                <a:cs typeface="Myriad Roman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 A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5950162" y="2957628"/>
            <a:ext cx="2340064" cy="73264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b="0" i="0" baseline="0">
                <a:solidFill>
                  <a:schemeClr val="bg1"/>
                </a:solidFill>
                <a:latin typeface="Myriad Roman"/>
                <a:cs typeface="Myriad Roman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 A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416160" y="4191000"/>
            <a:ext cx="8112377" cy="113323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i="0" baseline="0">
                <a:solidFill>
                  <a:schemeClr val="bg1">
                    <a:lumMod val="50000"/>
                  </a:schemeClr>
                </a:solidFill>
                <a:latin typeface="Myriad Roman"/>
                <a:cs typeface="Myriad Roman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Content text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6161" y="283308"/>
            <a:ext cx="7772400" cy="419180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0" kern="0" cap="all" spc="0">
                <a:solidFill>
                  <a:schemeClr val="bg1"/>
                </a:solidFill>
                <a:latin typeface="Myriad Bold"/>
                <a:cs typeface="Myriad Bold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5829991" y="2319582"/>
            <a:ext cx="2659468" cy="43797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="0" i="0" cap="all" baseline="0">
                <a:solidFill>
                  <a:srgbClr val="BFBFBF"/>
                </a:solidFill>
                <a:latin typeface="Myriad Roman"/>
                <a:cs typeface="Myriad Roman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829991" y="2957628"/>
            <a:ext cx="2659468" cy="3392573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i="0" baseline="0">
                <a:solidFill>
                  <a:schemeClr val="bg1"/>
                </a:solidFill>
                <a:latin typeface="Myriad Roman"/>
                <a:cs typeface="Myriad Roman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Text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71843" y="1572846"/>
            <a:ext cx="7772400" cy="419180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0" kern="0" cap="all" spc="0">
                <a:solidFill>
                  <a:schemeClr val="tx1">
                    <a:lumMod val="75000"/>
                    <a:lumOff val="25000"/>
                  </a:schemeClr>
                </a:solidFill>
                <a:latin typeface="Myriad Bold"/>
                <a:cs typeface="Myriad Bold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Forefoot and mid foot cases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16161" y="2319582"/>
            <a:ext cx="2358570" cy="1333959"/>
          </a:xfrm>
        </p:spPr>
        <p:txBody>
          <a:bodyPr anchor="t"/>
          <a:lstStyle>
            <a:lvl1pPr marL="0" indent="0" algn="r">
              <a:buNone/>
              <a:defRPr sz="20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Myriad Roman"/>
                <a:cs typeface="Myriad Roman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Bullet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416161" y="4245066"/>
            <a:ext cx="2358570" cy="1333959"/>
          </a:xfrm>
        </p:spPr>
        <p:txBody>
          <a:bodyPr anchor="t"/>
          <a:lstStyle>
            <a:lvl1pPr marL="0" indent="0" algn="r">
              <a:buNone/>
              <a:defRPr sz="2000" b="0" i="0" baseline="0">
                <a:solidFill>
                  <a:srgbClr val="404040"/>
                </a:solidFill>
                <a:latin typeface="Myriad Roman"/>
                <a:cs typeface="Myriad Roman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Bullet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6400534" y="2319582"/>
            <a:ext cx="2358570" cy="1333959"/>
          </a:xfrm>
        </p:spPr>
        <p:txBody>
          <a:bodyPr anchor="t"/>
          <a:lstStyle>
            <a:lvl1pPr marL="0" indent="0" algn="l">
              <a:buNone/>
              <a:defRPr sz="2000" b="0" i="0" baseline="0">
                <a:solidFill>
                  <a:srgbClr val="404040"/>
                </a:solidFill>
                <a:latin typeface="Myriad Roman"/>
                <a:cs typeface="Myriad Roman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Bullet text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400534" y="4245066"/>
            <a:ext cx="2358570" cy="1333959"/>
          </a:xfrm>
        </p:spPr>
        <p:txBody>
          <a:bodyPr anchor="t"/>
          <a:lstStyle>
            <a:lvl1pPr marL="0" indent="0" algn="l">
              <a:buNone/>
              <a:defRPr sz="2000" b="0" i="0" baseline="0">
                <a:solidFill>
                  <a:srgbClr val="404040"/>
                </a:solidFill>
                <a:latin typeface="Myriad Roman"/>
                <a:cs typeface="Myriad Roman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Bullet text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6161" y="283308"/>
            <a:ext cx="7772400" cy="419180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0" kern="0" cap="all" spc="0">
                <a:solidFill>
                  <a:schemeClr val="bg1"/>
                </a:solidFill>
                <a:latin typeface="Myriad Bold"/>
                <a:cs typeface="Myriad Bold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HEADER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CCA4-FCE8-364A-92ED-34D2A2DB67AB}" type="datetimeFigureOut">
              <a:rPr lang="en-US" smtClean="0"/>
              <a:pPr/>
              <a:t>9/11/19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55173-AA9A-EF45-BB80-A455C73526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CCA4-FCE8-364A-92ED-34D2A2DB67AB}" type="datetimeFigureOut">
              <a:rPr lang="en-US" smtClean="0"/>
              <a:pPr/>
              <a:t>9/11/19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55173-AA9A-EF45-BB80-A455C73526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CCA4-FCE8-364A-92ED-34D2A2DB67AB}" type="datetimeFigureOut">
              <a:rPr lang="en-US" smtClean="0"/>
              <a:pPr/>
              <a:t>9/11/19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55173-AA9A-EF45-BB80-A455C73526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ACCA4-FCE8-364A-92ED-34D2A2DB67AB}" type="datetimeFigureOut">
              <a:rPr lang="en-US" smtClean="0"/>
              <a:pPr/>
              <a:t>9/11/19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55173-AA9A-EF45-BB80-A455C73526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1" r:id="rId4"/>
    <p:sldLayoutId id="2147483660" r:id="rId5"/>
    <p:sldLayoutId id="2147483652" r:id="rId6"/>
    <p:sldLayoutId id="2147483653" r:id="rId7"/>
    <p:sldLayoutId id="2147483654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zimmerbiomet.tv/videos/1623" TargetMode="External"/><Relationship Id="rId4" Type="http://schemas.openxmlformats.org/officeDocument/2006/relationships/image" Target="../media/image8.tiff"/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zimmerbiomet.tv/videos/110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zimmerbiomet.tv/videos/1624" TargetMode="External"/><Relationship Id="rId4" Type="http://schemas.openxmlformats.org/officeDocument/2006/relationships/image" Target="../media/image7.tiff"/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zimmerbiomet.tv/videos/10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1362075"/>
            <a:ext cx="7772400" cy="1874184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3E83E3"/>
                </a:solidFill>
              </a:rPr>
              <a:t>Total Joint </a:t>
            </a:r>
            <a:br>
              <a:rPr lang="en-US" sz="4800" b="1" dirty="0">
                <a:solidFill>
                  <a:srgbClr val="3E83E3"/>
                </a:solidFill>
              </a:rPr>
            </a:br>
            <a:r>
              <a:rPr lang="en-US" sz="4800" b="1" dirty="0">
                <a:solidFill>
                  <a:srgbClr val="3E83E3"/>
                </a:solidFill>
              </a:rPr>
              <a:t>Replacements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416161" y="5642697"/>
            <a:ext cx="3530608" cy="362439"/>
          </a:xfrm>
        </p:spPr>
        <p:txBody>
          <a:bodyPr>
            <a:normAutofit fontScale="92500" lnSpcReduction="20000"/>
          </a:bodyPr>
          <a:lstStyle/>
          <a:p>
            <a:r>
              <a:rPr lang="en-US" sz="2200" b="1" dirty="0"/>
              <a:t>Scott Silverstein M.D</a:t>
            </a:r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1"/>
          </p:nvPr>
        </p:nvSpPr>
        <p:spPr>
          <a:xfrm>
            <a:off x="416161" y="6005136"/>
            <a:ext cx="3530608" cy="73254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Board Certified Orthopaedic Surgeon</a:t>
            </a:r>
          </a:p>
          <a:p>
            <a:r>
              <a:rPr lang="en-US" i="1" dirty="0"/>
              <a:t>Top Doctor- </a:t>
            </a:r>
            <a:r>
              <a:rPr lang="en-US" b="1" dirty="0"/>
              <a:t>Baltimore Magazine</a:t>
            </a:r>
          </a:p>
          <a:p>
            <a:endParaRPr lang="en-US" b="1" dirty="0"/>
          </a:p>
          <a:p>
            <a:r>
              <a:rPr lang="en-US" dirty="0"/>
              <a:t>Sean McGiveron, PA-C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CD0B7C46-F6D0-0A4B-AC2F-2D52EC9908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Total HIP replacement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DB8EDCC-817F-8D4F-B5EE-6C1593F8D5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79564" y="1394299"/>
            <a:ext cx="4921583" cy="74421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Hip Replacement informational video</a:t>
            </a:r>
          </a:p>
          <a:p>
            <a:r>
              <a:rPr lang="en-US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https://zimmerbiomet.tv/videos/110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140D9B8-BCB8-3546-AB15-826E0DC000E0}"/>
              </a:ext>
            </a:extLst>
          </p:cNvPr>
          <p:cNvSpPr txBox="1"/>
          <p:nvPr/>
        </p:nvSpPr>
        <p:spPr>
          <a:xfrm>
            <a:off x="579564" y="2476384"/>
            <a:ext cx="4287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How is a Hip Replacement performed</a:t>
            </a:r>
          </a:p>
          <a:p>
            <a:r>
              <a:rPr lang="en-US" sz="2000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https://zimmerbiomet.tv/videos/1623</a:t>
            </a:r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526382A-0A9C-9345-84B7-7528523BF9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564" y="3392093"/>
            <a:ext cx="7945004" cy="198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81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" y="-352177"/>
            <a:ext cx="9144000" cy="5493926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09587" y="0"/>
            <a:ext cx="73248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Day of Surgery</a:t>
            </a:r>
          </a:p>
          <a:p>
            <a:pPr algn="ctr"/>
            <a:r>
              <a:rPr lang="en-US" sz="5400" dirty="0"/>
              <a:t>*IMPORTANT*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994036"/>
            <a:ext cx="83180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altLang="en-US" dirty="0"/>
              <a:t>Please, nothing to eat or drink after midnight including coffee, water, gum, hard candy, etc.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altLang="en-US" dirty="0"/>
              <a:t>You will be called by the hospital a day or so before with the time to arrive.  Generally, they will bring you in 2 hours before your surgery time to have you ready.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altLang="en-US" dirty="0"/>
              <a:t>You may shower the night before or the morning of surgery. The use of a chlorhexidine scrub like </a:t>
            </a:r>
            <a:r>
              <a:rPr lang="en-US" altLang="en-US" dirty="0" err="1"/>
              <a:t>Hibiclens</a:t>
            </a:r>
            <a:r>
              <a:rPr lang="en-US" altLang="en-US" dirty="0"/>
              <a:t> may help to reduce skin bacteria.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altLang="en-US" dirty="0"/>
              <a:t>Take any medications that were pre-approved by your PCP on the morning of surgery with a sip of water.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7AFE0315-8A8B-8742-8800-4F7FBDABD8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Post operative pain 	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264BF45-FCDC-7B4E-9A63-2F7AF9FEA4A6}"/>
              </a:ext>
            </a:extLst>
          </p:cNvPr>
          <p:cNvSpPr txBox="1"/>
          <p:nvPr/>
        </p:nvSpPr>
        <p:spPr>
          <a:xfrm>
            <a:off x="619432" y="1814052"/>
            <a:ext cx="7875639" cy="3373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You can be as asleep during surgery as you want, but spinal anesthesia makes it much easier to get up the day of surgery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A nerve block will help limit your pain – the anesthesiologist will do this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At Northwest they may put in a block that lasts even once you go home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00"/>
                </a:solidFill>
              </a:rPr>
              <a:t>EXPAREL – a long acting (3 day) local can be used at Northwest only (not at </a:t>
            </a:r>
            <a:r>
              <a:rPr lang="en-US" b="1" dirty="0" err="1">
                <a:solidFill>
                  <a:srgbClr val="FFFF00"/>
                </a:solidFill>
              </a:rPr>
              <a:t>Kernan</a:t>
            </a:r>
            <a:r>
              <a:rPr lang="en-US" b="1" dirty="0">
                <a:solidFill>
                  <a:srgbClr val="FFFF00"/>
                </a:solidFill>
              </a:rPr>
              <a:t> / U of MD)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Ice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Pain medications – obviously wean these as able, as they can constipate you</a:t>
            </a:r>
          </a:p>
        </p:txBody>
      </p:sp>
    </p:spTree>
    <p:extLst>
      <p:ext uri="{BB962C8B-B14F-4D97-AF65-F5344CB8AC3E}">
        <p14:creationId xmlns:p14="http://schemas.microsoft.com/office/powerpoint/2010/main" val="3704026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0" y="19081"/>
            <a:ext cx="7955311" cy="9145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defRPr/>
            </a:pPr>
            <a:r>
              <a:rPr lang="en-US" sz="2400" kern="0" cap="all" noProof="0" dirty="0">
                <a:solidFill>
                  <a:schemeClr val="accent6"/>
                </a:solidFill>
                <a:latin typeface="Myriad Bold"/>
                <a:cs typeface="Myriad Bold"/>
              </a:rPr>
              <a:t>What to bring </a:t>
            </a:r>
          </a:p>
          <a:p>
            <a:pPr lvl="0">
              <a:defRPr/>
            </a:pPr>
            <a:r>
              <a:rPr lang="en-US" sz="2400" kern="0" cap="all" noProof="0" dirty="0">
                <a:solidFill>
                  <a:schemeClr val="accent6"/>
                </a:solidFill>
                <a:latin typeface="Myriad Bold"/>
                <a:cs typeface="Myriad Bold"/>
              </a:rPr>
              <a:t>to hospital</a:t>
            </a:r>
            <a:endParaRPr kumimoji="0" lang="en-US" sz="2400" b="0" i="0" u="none" strike="noStrike" kern="0" cap="all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Myriad Bold"/>
              <a:cs typeface="Myriad Bol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40528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405288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If you have Advance Directives please bring them with you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Current list of medications and dosages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Insurance card and current photo 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Personal care items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Comfy Shoes/Slippers – your legs and feet will be swollen following surgery so make sure they are not tight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Loose fitting clothes for 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If you use a CPAP machine at home bring it with you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chemeClr val="bg1"/>
                </a:solidFill>
              </a:rPr>
              <a:t>DO NOT </a:t>
            </a:r>
            <a:r>
              <a:rPr lang="en-US" sz="2400" dirty="0">
                <a:solidFill>
                  <a:schemeClr val="bg1"/>
                </a:solidFill>
              </a:rPr>
              <a:t>bring jewelry or large amounts of money</a:t>
            </a:r>
          </a:p>
        </p:txBody>
      </p:sp>
    </p:spTree>
    <p:extLst>
      <p:ext uri="{BB962C8B-B14F-4D97-AF65-F5344CB8AC3E}">
        <p14:creationId xmlns:p14="http://schemas.microsoft.com/office/powerpoint/2010/main" val="2514990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Ice therapy</a:t>
            </a:r>
          </a:p>
        </p:txBody>
      </p:sp>
      <p:pic>
        <p:nvPicPr>
          <p:cNvPr id="4098" name="Picture 2" descr="Polar Active Ice 3.0 Universal Cold Therapy 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6711"/>
            <a:ext cx="4186989" cy="418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14248" y="1588168"/>
            <a:ext cx="401373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Ice therapy machine will be applied to your knee after surgery is finished.</a:t>
            </a:r>
          </a:p>
          <a:p>
            <a:endParaRPr lang="en-US" dirty="0"/>
          </a:p>
          <a:p>
            <a:r>
              <a:rPr lang="en-US" dirty="0"/>
              <a:t>Ice therapy helps decrease the swelling and aids in decreasing inflammation post-operatively.</a:t>
            </a:r>
          </a:p>
          <a:p>
            <a:endParaRPr lang="en-US" dirty="0"/>
          </a:p>
          <a:p>
            <a:r>
              <a:rPr lang="en-US" dirty="0"/>
              <a:t>Great for post surgery and drug-free pain relief. The system uses a motorized pump to circulate cold water from a cooler to the desired body area</a:t>
            </a:r>
          </a:p>
        </p:txBody>
      </p:sp>
    </p:spTree>
    <p:extLst>
      <p:ext uri="{BB962C8B-B14F-4D97-AF65-F5344CB8AC3E}">
        <p14:creationId xmlns:p14="http://schemas.microsoft.com/office/powerpoint/2010/main" val="3630264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85CED1FC-FC26-7B42-9F89-5F095F557C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Post operative	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33D41F9-8944-6748-8928-FB4EDB031046}"/>
              </a:ext>
            </a:extLst>
          </p:cNvPr>
          <p:cNvSpPr txBox="1"/>
          <p:nvPr/>
        </p:nvSpPr>
        <p:spPr>
          <a:xfrm>
            <a:off x="1061884" y="2050026"/>
            <a:ext cx="70202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Home Health will come to your home for Physical Therapy.  Details on your agency will come from the hospital social worker.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Once you are ready to start Outpatient therapy please call us for a prescription at (410) 644-1880 x2105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Your first post operative visit at 4 weeks will be scheduled with your surgery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If you experience severe calf pain / swelling with or without breathing difficulty, you will need an ultrasound to rule out a blood clot.  </a:t>
            </a:r>
          </a:p>
        </p:txBody>
      </p:sp>
    </p:spTree>
    <p:extLst>
      <p:ext uri="{BB962C8B-B14F-4D97-AF65-F5344CB8AC3E}">
        <p14:creationId xmlns:p14="http://schemas.microsoft.com/office/powerpoint/2010/main" val="2069078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16161" y="2590509"/>
            <a:ext cx="4361195" cy="3044080"/>
          </a:xfrm>
        </p:spPr>
        <p:txBody>
          <a:bodyPr anchor="t">
            <a:normAutofit/>
          </a:bodyPr>
          <a:lstStyle/>
          <a:p>
            <a:r>
              <a:rPr lang="en-US" sz="3600" dirty="0">
                <a:latin typeface="Calibri"/>
                <a:cs typeface="Calibri"/>
              </a:rPr>
              <a:t>Do you have questions?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4647053"/>
            <a:ext cx="45720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kern="0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latin typeface="Helvetica Neue Light"/>
                <a:cs typeface="Helvetica Neue Light"/>
              </a:rPr>
              <a:t>410.644.1880 x2105</a:t>
            </a:r>
          </a:p>
          <a:p>
            <a:pPr lvl="0">
              <a:spcBef>
                <a:spcPct val="20000"/>
              </a:spcBef>
              <a:defRPr/>
            </a:pPr>
            <a:r>
              <a:rPr lang="en-US" kern="0" spc="120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latin typeface="Helvetica Neue Light"/>
                <a:cs typeface="Helvetica Neue Light"/>
              </a:rPr>
              <a:t>www.mdbonedocs.com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4100982"/>
            <a:ext cx="2127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Stay in touch with 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92F896C-2001-0847-9B86-71F83283BDFA}"/>
              </a:ext>
            </a:extLst>
          </p:cNvPr>
          <p:cNvSpPr txBox="1"/>
          <p:nvPr/>
        </p:nvSpPr>
        <p:spPr>
          <a:xfrm>
            <a:off x="416161" y="5880527"/>
            <a:ext cx="8034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Dr. Silverstein is not a consultant for any products he is using during your surgery.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0" y="0"/>
            <a:ext cx="7955311" cy="556130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lvl="0">
              <a:defRPr/>
            </a:pPr>
            <a:r>
              <a:rPr kumimoji="0" lang="en-US" sz="2000" b="0" i="0" u="none" strike="noStrike" kern="0" cap="all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Myriad Bold"/>
                <a:ea typeface="+mn-ea"/>
                <a:cs typeface="Myriad Bold"/>
              </a:rPr>
              <a:t>Important</a:t>
            </a:r>
            <a:r>
              <a:rPr kumimoji="0" lang="en-US" sz="2000" b="0" i="0" u="none" strike="noStrike" kern="0" cap="all" spc="0" normalizeH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Myriad Bold"/>
                <a:ea typeface="+mn-ea"/>
                <a:cs typeface="Myriad Bold"/>
              </a:rPr>
              <a:t> people </a:t>
            </a:r>
          </a:p>
          <a:p>
            <a:pPr lvl="0">
              <a:defRPr/>
            </a:pPr>
            <a:r>
              <a:rPr kumimoji="0" lang="en-US" sz="2000" b="0" i="0" u="none" strike="noStrike" kern="0" cap="all" spc="0" normalizeH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Myriad Bold"/>
                <a:ea typeface="+mn-ea"/>
                <a:cs typeface="Myriad Bold"/>
              </a:rPr>
              <a:t>and Numbers</a:t>
            </a:r>
          </a:p>
          <a:p>
            <a:pPr lvl="0">
              <a:defRPr/>
            </a:pPr>
            <a:endParaRPr lang="en-US" sz="2000" kern="0" cap="all" baseline="0" dirty="0">
              <a:solidFill>
                <a:schemeClr val="accent6"/>
              </a:solidFill>
              <a:latin typeface="Myriad Bold"/>
              <a:cs typeface="Myriad Bold"/>
            </a:endParaRPr>
          </a:p>
          <a:p>
            <a:pPr lvl="0">
              <a:defRPr/>
            </a:pPr>
            <a:endParaRPr lang="en-US" sz="2000" kern="0" cap="all" dirty="0">
              <a:solidFill>
                <a:schemeClr val="accent6"/>
              </a:solidFill>
              <a:latin typeface="Myriad Bold"/>
              <a:cs typeface="Myriad Bold"/>
            </a:endParaRPr>
          </a:p>
          <a:p>
            <a:pPr lvl="0">
              <a:defRPr/>
            </a:pPr>
            <a:endParaRPr lang="en-US" sz="2000" kern="0" cap="all" baseline="0" dirty="0">
              <a:solidFill>
                <a:schemeClr val="accent6"/>
              </a:solidFill>
              <a:latin typeface="Myriad Bold"/>
              <a:cs typeface="Myriad Bold"/>
            </a:endParaRPr>
          </a:p>
          <a:p>
            <a:pPr lvl="0">
              <a:defRPr/>
            </a:pPr>
            <a:r>
              <a:rPr kumimoji="0" lang="en-US" b="0" i="0" u="none" strike="noStrike" kern="0" cap="all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Bold"/>
                <a:ea typeface="+mn-ea"/>
                <a:cs typeface="Myriad Bold"/>
              </a:rPr>
              <a:t>Dr. Silverstein’s office:</a:t>
            </a:r>
          </a:p>
          <a:p>
            <a:pPr lvl="0">
              <a:defRPr/>
            </a:pPr>
            <a:r>
              <a:rPr lang="en-US" sz="1200" kern="0" cap="all" baseline="0" dirty="0">
                <a:solidFill>
                  <a:schemeClr val="bg1"/>
                </a:solidFill>
                <a:latin typeface="Myriad Bold"/>
                <a:cs typeface="Myriad Bold"/>
              </a:rPr>
              <a:t>	(410) 644-1880 ext. 2105- Erika-</a:t>
            </a:r>
            <a:r>
              <a:rPr lang="en-US" sz="1200" kern="0" cap="all" dirty="0">
                <a:solidFill>
                  <a:schemeClr val="bg1"/>
                </a:solidFill>
                <a:latin typeface="Myriad Bold"/>
                <a:cs typeface="Myriad Bold"/>
              </a:rPr>
              <a:t> Secretary(Medication refills, Forms)</a:t>
            </a:r>
          </a:p>
          <a:p>
            <a:pPr lvl="0">
              <a:defRPr/>
            </a:pPr>
            <a:r>
              <a:rPr lang="en-US" sz="1200" kern="0" cap="all" dirty="0">
                <a:solidFill>
                  <a:schemeClr val="bg1"/>
                </a:solidFill>
                <a:latin typeface="Myriad Bold"/>
                <a:cs typeface="Myriad Bold"/>
              </a:rPr>
              <a:t>				***allow 24 hours for refills.  no refills on evenings and </a:t>
            </a:r>
            <a:r>
              <a:rPr lang="en-US" sz="1200" kern="0" cap="all" dirty="0" smtClean="0">
                <a:solidFill>
                  <a:schemeClr val="bg1"/>
                </a:solidFill>
                <a:latin typeface="Myriad Bold"/>
                <a:cs typeface="Myriad Bold"/>
              </a:rPr>
              <a:t>weekends</a:t>
            </a:r>
          </a:p>
          <a:p>
            <a:pPr lvl="0">
              <a:defRPr/>
            </a:pPr>
            <a:r>
              <a:rPr lang="en-US" sz="1200" kern="0" cap="all" dirty="0" smtClean="0">
                <a:solidFill>
                  <a:schemeClr val="bg1"/>
                </a:solidFill>
                <a:latin typeface="Myriad Bold"/>
                <a:cs typeface="Myriad Bold"/>
              </a:rPr>
              <a:t>                                                ***allow 7-10 days for forms so plan ahead</a:t>
            </a:r>
            <a:endParaRPr lang="en-US" sz="1200" kern="0" cap="all" dirty="0">
              <a:solidFill>
                <a:schemeClr val="bg1"/>
              </a:solidFill>
              <a:latin typeface="Myriad Bold"/>
              <a:cs typeface="Myriad Bold"/>
            </a:endParaRPr>
          </a:p>
          <a:p>
            <a:pPr lvl="0">
              <a:defRPr/>
            </a:pPr>
            <a:r>
              <a:rPr lang="en-US" sz="1200" kern="0" cap="all" baseline="0" dirty="0">
                <a:solidFill>
                  <a:schemeClr val="bg1"/>
                </a:solidFill>
                <a:latin typeface="Myriad Bold"/>
                <a:cs typeface="Myriad Bold"/>
              </a:rPr>
              <a:t>			</a:t>
            </a:r>
            <a:r>
              <a:rPr lang="en-US" sz="1200" kern="0" cap="all" dirty="0">
                <a:solidFill>
                  <a:schemeClr val="bg1"/>
                </a:solidFill>
                <a:latin typeface="Myriad Bold"/>
                <a:cs typeface="Myriad Bold"/>
              </a:rPr>
              <a:t>    Ext. 165 – Angie- Surgical Scheduler</a:t>
            </a:r>
            <a:endParaRPr lang="en-US" sz="1200" kern="0" cap="all" baseline="0" dirty="0">
              <a:solidFill>
                <a:schemeClr val="bg1"/>
              </a:solidFill>
              <a:latin typeface="Myriad Bold"/>
              <a:cs typeface="Myriad Bold"/>
            </a:endParaRPr>
          </a:p>
          <a:p>
            <a:pPr lvl="0">
              <a:defRPr/>
            </a:pPr>
            <a:r>
              <a:rPr kumimoji="0" lang="en-US" sz="1200" b="0" i="0" u="none" strike="noStrike" kern="0" cap="all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Bold"/>
                <a:cs typeface="Myriad Bold"/>
              </a:rPr>
              <a:t>	(410) 646-3623- </a:t>
            </a:r>
            <a:r>
              <a:rPr kumimoji="0" lang="en-US" sz="1200" b="0" i="0" u="sng" strike="noStrike" kern="0" cap="all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Bold"/>
                <a:cs typeface="Myriad Bold"/>
              </a:rPr>
              <a:t>Fax</a:t>
            </a:r>
          </a:p>
          <a:p>
            <a:pPr lvl="0">
              <a:defRPr/>
            </a:pPr>
            <a:endParaRPr lang="en-US" u="sng" kern="0" cap="all" baseline="0" dirty="0">
              <a:solidFill>
                <a:schemeClr val="bg1"/>
              </a:solidFill>
              <a:latin typeface="Myriad Bold"/>
              <a:cs typeface="Myriad Bold"/>
            </a:endParaRPr>
          </a:p>
          <a:p>
            <a:pPr lvl="0">
              <a:defRPr/>
            </a:pPr>
            <a:r>
              <a:rPr lang="en-US" kern="0" cap="all" dirty="0">
                <a:solidFill>
                  <a:schemeClr val="bg1"/>
                </a:solidFill>
                <a:latin typeface="Myriad Bold"/>
                <a:cs typeface="Myriad Bold"/>
              </a:rPr>
              <a:t>Durable medical equipment (</a:t>
            </a:r>
            <a:r>
              <a:rPr lang="en-US" sz="1200" kern="0" cap="all" dirty="0">
                <a:solidFill>
                  <a:srgbClr val="FFFF00"/>
                </a:solidFill>
                <a:latin typeface="Myriad Bold"/>
                <a:cs typeface="Myriad Bold"/>
              </a:rPr>
              <a:t>Walkers, Ice machines, Canes ,Crutches, etc</a:t>
            </a:r>
            <a:r>
              <a:rPr lang="en-US" sz="1200" kern="0" cap="all" dirty="0">
                <a:latin typeface="Myriad Bold"/>
                <a:cs typeface="Myriad Bold"/>
              </a:rPr>
              <a:t>.</a:t>
            </a:r>
            <a:r>
              <a:rPr lang="en-US" sz="1200" kern="0" cap="all" dirty="0">
                <a:solidFill>
                  <a:schemeClr val="bg1"/>
                </a:solidFill>
                <a:latin typeface="Myriad Bold"/>
                <a:cs typeface="Myriad Bold"/>
              </a:rPr>
              <a:t>)</a:t>
            </a:r>
          </a:p>
          <a:p>
            <a:pPr lvl="0">
              <a:defRPr/>
            </a:pPr>
            <a:r>
              <a:rPr kumimoji="0" lang="en-US" sz="1200" b="0" i="0" strike="noStrike" kern="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Bold"/>
                <a:cs typeface="Myriad Bold"/>
              </a:rPr>
              <a:t>	(410) 644-1880 Ext:	249-</a:t>
            </a:r>
            <a:r>
              <a:rPr kumimoji="0" lang="en-US" sz="1200" b="0" i="0" strike="noStrike" kern="0" cap="all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Bold"/>
                <a:cs typeface="Myriad Bold"/>
              </a:rPr>
              <a:t> Ashley (</a:t>
            </a:r>
            <a:r>
              <a:rPr kumimoji="0" lang="en-US" sz="1050" b="0" i="0" strike="noStrike" kern="0" cap="all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Bold"/>
                <a:ea typeface="+mn-ea"/>
                <a:cs typeface="Myriad Bold"/>
              </a:rPr>
              <a:t>Eldersburg</a:t>
            </a:r>
            <a:r>
              <a:rPr kumimoji="0" lang="en-US" sz="1200" b="0" i="0" strike="noStrike" kern="0" cap="all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Bold"/>
                <a:cs typeface="Myriad Bold"/>
              </a:rPr>
              <a:t>)</a:t>
            </a:r>
          </a:p>
          <a:p>
            <a:pPr lvl="0">
              <a:defRPr/>
            </a:pPr>
            <a:r>
              <a:rPr lang="en-US" sz="1200" kern="0" cap="all" baseline="0" dirty="0">
                <a:solidFill>
                  <a:schemeClr val="bg1"/>
                </a:solidFill>
                <a:latin typeface="Myriad Bold"/>
                <a:cs typeface="Myriad Bold"/>
              </a:rPr>
              <a:t>					453- Josh  (</a:t>
            </a:r>
            <a:r>
              <a:rPr lang="en-US" sz="1050" kern="0" cap="all" baseline="0" dirty="0">
                <a:solidFill>
                  <a:schemeClr val="bg1"/>
                </a:solidFill>
                <a:latin typeface="Myriad Bold"/>
                <a:cs typeface="Myriad Bold"/>
              </a:rPr>
              <a:t>Columbia</a:t>
            </a:r>
            <a:r>
              <a:rPr lang="en-US" sz="1200" kern="0" cap="all" baseline="0" dirty="0">
                <a:solidFill>
                  <a:schemeClr val="bg1"/>
                </a:solidFill>
                <a:latin typeface="Myriad Bold"/>
                <a:cs typeface="Myriad Bold"/>
              </a:rPr>
              <a:t>)</a:t>
            </a:r>
          </a:p>
          <a:p>
            <a:pPr lvl="0">
              <a:defRPr/>
            </a:pPr>
            <a:r>
              <a:rPr kumimoji="0" lang="en-US" sz="1200" b="0" i="0" strike="noStrike" kern="0" cap="all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Bold"/>
                <a:cs typeface="Myriad Bold"/>
              </a:rPr>
              <a:t>					167- Kelly (</a:t>
            </a:r>
            <a:r>
              <a:rPr kumimoji="0" lang="en-US" sz="1050" b="0" i="0" strike="noStrike" kern="0" cap="all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Bold"/>
                <a:ea typeface="+mn-ea"/>
                <a:cs typeface="Myriad Bold"/>
              </a:rPr>
              <a:t>Catonsville</a:t>
            </a:r>
            <a:r>
              <a:rPr kumimoji="0" lang="en-US" sz="1200" b="0" i="0" strike="noStrike" kern="0" cap="all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Bold"/>
                <a:ea typeface="+mn-ea"/>
                <a:cs typeface="Myriad Bold"/>
              </a:rPr>
              <a:t>)</a:t>
            </a:r>
            <a:br>
              <a:rPr kumimoji="0" lang="en-US" sz="1200" b="0" i="0" strike="noStrike" kern="0" cap="all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Bold"/>
                <a:ea typeface="+mn-ea"/>
                <a:cs typeface="Myriad Bold"/>
              </a:rPr>
            </a:br>
            <a:endParaRPr kumimoji="0" lang="en-US" sz="1200" b="0" i="0" strike="noStrike" kern="0" cap="all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yriad Bold"/>
              <a:ea typeface="+mn-ea"/>
              <a:cs typeface="Myriad Bold"/>
            </a:endParaRPr>
          </a:p>
          <a:p>
            <a:pPr lvl="0">
              <a:defRPr/>
            </a:pPr>
            <a:r>
              <a:rPr lang="en-US" kern="0" cap="all" noProof="0" dirty="0">
                <a:solidFill>
                  <a:schemeClr val="bg1"/>
                </a:solidFill>
                <a:latin typeface="Myriad Bold"/>
                <a:cs typeface="Myriad Bold"/>
              </a:rPr>
              <a:t>Northwest Hospital</a:t>
            </a:r>
          </a:p>
          <a:p>
            <a:pPr>
              <a:defRPr/>
            </a:pPr>
            <a:r>
              <a:rPr lang="en-US" kern="0" cap="all" dirty="0">
                <a:solidFill>
                  <a:schemeClr val="bg1"/>
                </a:solidFill>
                <a:latin typeface="Myriad Bold"/>
                <a:cs typeface="Myriad Bold"/>
              </a:rPr>
              <a:t>	</a:t>
            </a:r>
            <a:r>
              <a:rPr lang="en-US" dirty="0">
                <a:solidFill>
                  <a:schemeClr val="bg1"/>
                </a:solidFill>
              </a:rPr>
              <a:t>(410) 701-4386</a:t>
            </a:r>
          </a:p>
          <a:p>
            <a:pPr>
              <a:defRPr/>
            </a:pPr>
            <a:endParaRPr lang="en-US" dirty="0">
              <a:solidFill>
                <a:schemeClr val="bg1"/>
              </a:solidFill>
            </a:endParaRPr>
          </a:p>
          <a:p>
            <a:pPr lvl="0">
              <a:defRPr/>
            </a:pPr>
            <a:r>
              <a:rPr lang="en-US" kern="0" cap="all" dirty="0">
                <a:solidFill>
                  <a:schemeClr val="bg1"/>
                </a:solidFill>
                <a:latin typeface="Myriad Bold"/>
                <a:cs typeface="Myriad Bold"/>
              </a:rPr>
              <a:t>University of Maryland Rehabilitation and orthopedics (Kernan)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	(410) 448-6418</a:t>
            </a:r>
          </a:p>
          <a:p>
            <a:pPr lvl="0">
              <a:defRPr/>
            </a:pPr>
            <a:endParaRPr lang="en-US" sz="2000" kern="0" cap="all" dirty="0">
              <a:solidFill>
                <a:schemeClr val="bg1"/>
              </a:solidFill>
              <a:latin typeface="Myriad Bold"/>
              <a:cs typeface="Myriad Bold"/>
            </a:endParaRPr>
          </a:p>
          <a:p>
            <a:pPr lvl="0">
              <a:defRPr/>
            </a:pPr>
            <a:endParaRPr kumimoji="0" lang="en-US" sz="1400" b="0" i="0" strike="noStrike" kern="0" cap="all" spc="0" normalizeH="0" baseline="0" noProof="0" dirty="0">
              <a:ln>
                <a:noFill/>
              </a:ln>
              <a:effectLst/>
              <a:uLnTx/>
              <a:uFillTx/>
              <a:latin typeface="Myriad Bold"/>
              <a:ea typeface="+mn-ea"/>
              <a:cs typeface="Myriad Bold"/>
            </a:endParaRPr>
          </a:p>
          <a:p>
            <a:pPr lvl="0">
              <a:defRPr/>
            </a:pPr>
            <a:endParaRPr kumimoji="0" lang="en-US" sz="2000" b="0" i="0" strike="noStrike" kern="0" cap="all" spc="0" normalizeH="0" baseline="0" noProof="0" dirty="0">
              <a:ln>
                <a:noFill/>
              </a:ln>
              <a:effectLst/>
              <a:uLnTx/>
              <a:uFillTx/>
              <a:latin typeface="Myriad Bold"/>
              <a:ea typeface="+mn-ea"/>
              <a:cs typeface="Myriad Bold"/>
            </a:endParaRPr>
          </a:p>
        </p:txBody>
      </p:sp>
    </p:spTree>
    <p:extLst>
      <p:ext uri="{BB962C8B-B14F-4D97-AF65-F5344CB8AC3E}">
        <p14:creationId xmlns:p14="http://schemas.microsoft.com/office/powerpoint/2010/main" val="2514990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73718"/>
            <a:ext cx="7772400" cy="419180"/>
          </a:xfrm>
        </p:spPr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Benefits of surgery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39959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33512F9-10D9-FA43-9E0D-7D99781D5CE6}"/>
              </a:ext>
            </a:extLst>
          </p:cNvPr>
          <p:cNvSpPr txBox="1"/>
          <p:nvPr/>
        </p:nvSpPr>
        <p:spPr>
          <a:xfrm>
            <a:off x="545690" y="1768924"/>
            <a:ext cx="78903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Reduces or eliminates pain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Keeps you active for good cardiovascular 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May last for 20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Will not make you lose weight!  A good diet preoperatively is key.</a:t>
            </a:r>
          </a:p>
        </p:txBody>
      </p:sp>
    </p:spTree>
    <p:extLst>
      <p:ext uri="{BB962C8B-B14F-4D97-AF65-F5344CB8AC3E}">
        <p14:creationId xmlns:p14="http://schemas.microsoft.com/office/powerpoint/2010/main" val="1638388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0" y="259712"/>
            <a:ext cx="7955311" cy="742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defRPr/>
            </a:pPr>
            <a:r>
              <a:rPr kumimoji="0" lang="en-US" sz="2000" b="0" i="0" u="none" strike="noStrike" kern="0" cap="all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Myriad Bold"/>
                <a:ea typeface="+mn-ea"/>
                <a:cs typeface="Myriad Bold"/>
              </a:rPr>
              <a:t>Before</a:t>
            </a:r>
            <a:r>
              <a:rPr kumimoji="0" lang="en-US" sz="2000" b="0" i="0" u="none" strike="noStrike" kern="0" cap="all" spc="0" normalizeH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Myriad Bold"/>
                <a:ea typeface="+mn-ea"/>
                <a:cs typeface="Myriad Bold"/>
              </a:rPr>
              <a:t> Surgery</a:t>
            </a:r>
            <a:endParaRPr kumimoji="0" lang="en-US" sz="2000" b="0" i="0" u="none" strike="noStrike" kern="0" cap="all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Myriad Bold"/>
              <a:ea typeface="+mn-ea"/>
              <a:cs typeface="Myriad 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95664"/>
            <a:ext cx="838360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900" b="1" u="sng" dirty="0">
                <a:solidFill>
                  <a:schemeClr val="bg1"/>
                </a:solidFill>
              </a:rPr>
              <a:t>Prepare Home:</a:t>
            </a:r>
            <a:r>
              <a:rPr lang="en-US" sz="1900" b="1" dirty="0">
                <a:solidFill>
                  <a:schemeClr val="bg1"/>
                </a:solidFill>
              </a:rPr>
              <a:t> </a:t>
            </a:r>
            <a:r>
              <a:rPr lang="en-US" sz="1900" dirty="0">
                <a:solidFill>
                  <a:schemeClr val="bg1"/>
                </a:solidFill>
              </a:rPr>
              <a:t>Most falls happen at home, but are preventable.</a:t>
            </a:r>
            <a:endParaRPr lang="en-US" sz="1900" b="1" u="sng" dirty="0">
              <a:solidFill>
                <a:schemeClr val="bg1"/>
              </a:solidFill>
            </a:endParaRPr>
          </a:p>
          <a:p>
            <a:pPr marL="700088" lvl="1" indent="-342900"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solidFill>
                  <a:schemeClr val="bg1"/>
                </a:solidFill>
              </a:rPr>
              <a:t>Make a livable space on one level if possible (yes you can do steps, but not more often than you have to)</a:t>
            </a:r>
          </a:p>
          <a:p>
            <a:pPr marL="700088" lvl="1" indent="-342900"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solidFill>
                  <a:schemeClr val="bg1"/>
                </a:solidFill>
              </a:rPr>
              <a:t>Remove obstacles from walkways</a:t>
            </a:r>
          </a:p>
          <a:p>
            <a:pPr marL="700088" lvl="1" indent="-342900"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solidFill>
                  <a:schemeClr val="bg1"/>
                </a:solidFill>
              </a:rPr>
              <a:t>Keep a flashlight close with new batteries for night time walking</a:t>
            </a:r>
          </a:p>
          <a:p>
            <a:pPr marL="700088" lvl="1" indent="-342900"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solidFill>
                  <a:schemeClr val="bg1"/>
                </a:solidFill>
              </a:rPr>
              <a:t>Arrange a caregiver for a few days if you live alone</a:t>
            </a:r>
          </a:p>
          <a:p>
            <a:pPr marL="700088" lvl="1" indent="-342900"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solidFill>
                  <a:schemeClr val="bg1"/>
                </a:solidFill>
              </a:rPr>
              <a:t>Remove rugs/runners that pose a tripping hazard, check the railing for the stairs, bath bench, toilet seat riser,  or grab bars.     </a:t>
            </a:r>
          </a:p>
          <a:p>
            <a:pPr marL="357188" lvl="1">
              <a:defRPr/>
            </a:pPr>
            <a:r>
              <a:rPr lang="en-US" sz="1900" dirty="0">
                <a:solidFill>
                  <a:schemeClr val="bg1"/>
                </a:solidFill>
              </a:rPr>
              <a:t>                                               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solidFill>
                  <a:schemeClr val="bg1"/>
                </a:solidFill>
              </a:rPr>
              <a:t>Walker/Crutches/Cane for post-operative ambulation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solidFill>
                  <a:schemeClr val="bg1"/>
                </a:solidFill>
              </a:rPr>
              <a:t>Contact our Durable medical equipment specialist  if you need these items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solidFill>
                  <a:schemeClr val="bg1"/>
                </a:solidFill>
              </a:rPr>
              <a:t>Try practicing using them properly before the operation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0" y="144209"/>
            <a:ext cx="7955311" cy="742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defRPr/>
            </a:pPr>
            <a:r>
              <a:rPr lang="en-US" kern="0" cap="all" noProof="0" dirty="0">
                <a:solidFill>
                  <a:schemeClr val="accent6"/>
                </a:solidFill>
                <a:latin typeface="Myriad Bold"/>
                <a:cs typeface="Myriad Bold"/>
              </a:rPr>
              <a:t>Tips for preparing </a:t>
            </a:r>
          </a:p>
          <a:p>
            <a:pPr lvl="0">
              <a:defRPr/>
            </a:pPr>
            <a:r>
              <a:rPr lang="en-US" kern="0" cap="all" noProof="0" dirty="0">
                <a:solidFill>
                  <a:schemeClr val="accent6"/>
                </a:solidFill>
                <a:latin typeface="Myriad Bold"/>
                <a:cs typeface="Myriad Bold"/>
              </a:rPr>
              <a:t>your home</a:t>
            </a:r>
            <a:endParaRPr kumimoji="0" lang="en-US" b="0" i="0" u="none" strike="noStrike" kern="0" cap="all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Myriad Bold"/>
              <a:cs typeface="Myriad Bol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387092"/>
            <a:ext cx="831395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You and your family must consider these tips before your surgery to help make your home as safe and comfortable as possible for your return after surgery: </a:t>
            </a:r>
          </a:p>
          <a:p>
            <a:pPr lvl="1"/>
            <a:endParaRPr lang="en-US" sz="1600" dirty="0">
              <a:solidFill>
                <a:schemeClr val="bg1"/>
              </a:solidFill>
            </a:endParaRP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• Arrange furniture that can be an obstacle while using walker 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• Move important things to waist level to avoid bending and reaching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• Use stairs with handrails that are securely fastened to walls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• In homes with a lot of stairs to second level, you may need a bed, portable toilet on first level 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• If you have pets you may want to arrange boarding them first few days you are home 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• A recliner can be used to help elevate the legs 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• Prepare or purchase meals ahead of time to minimize cooking after surgery 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• Have working night lights in bathrooms, bedrooms, and hallways you will be using frequently  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• Do laundry ahead of time 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• Get a non-slip bathmat or bath rug </a:t>
            </a:r>
          </a:p>
          <a:p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990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0" y="19081"/>
            <a:ext cx="7955311" cy="742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defRPr/>
            </a:pPr>
            <a:r>
              <a:rPr lang="en-US" sz="2000" kern="0" cap="all" noProof="0" dirty="0">
                <a:solidFill>
                  <a:schemeClr val="accent6"/>
                </a:solidFill>
                <a:latin typeface="Myriad Bold"/>
                <a:cs typeface="Myriad Bold"/>
              </a:rPr>
              <a:t>Reduce risks &amp;</a:t>
            </a:r>
          </a:p>
          <a:p>
            <a:pPr lvl="0">
              <a:defRPr/>
            </a:pPr>
            <a:r>
              <a:rPr kumimoji="0" lang="en-US" sz="2000" b="0" i="0" u="none" strike="noStrike" kern="0" cap="all" spc="0" normalizeH="0" baseline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Myriad Bold"/>
                <a:ea typeface="+mn-ea"/>
                <a:cs typeface="Myriad Bold"/>
              </a:rPr>
              <a:t>Complications</a:t>
            </a:r>
            <a:endParaRPr kumimoji="0" lang="en-US" sz="2000" b="0" i="0" u="none" strike="noStrike" kern="0" cap="all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Myriad Bold"/>
              <a:ea typeface="+mn-ea"/>
              <a:cs typeface="Myriad Bol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395663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Stay active – Exercise before your surgery and even consider “Prehab” with formal PT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Healthy diet - Before your surgery, avoid foods that increase inflammation in your body such as high sugar foods . Aim for fresh foods, including fresh fruits, vegetables and nuts.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Manage diabetes and other  – Talk to </a:t>
            </a:r>
            <a:r>
              <a:rPr lang="en-US" dirty="0" smtClean="0">
                <a:solidFill>
                  <a:schemeClr val="bg1"/>
                </a:solidFill>
              </a:rPr>
              <a:t>your </a:t>
            </a:r>
            <a:r>
              <a:rPr lang="en-US" dirty="0">
                <a:solidFill>
                  <a:schemeClr val="bg1"/>
                </a:solidFill>
              </a:rPr>
              <a:t>PCP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Reduce, eliminate tobacco. Smoking increases your risk of developing wound infection so we encourage you to try to stop before your surgery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Reduce, eliminate alcohol. Hazardous alcohol use (3 or more drinks per day) can increase your risk of postoperative infections, cardiopulmonary complications and bleeding risk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Try to minimize preoperative narcotic usage to make pain easier to control after surgery.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678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0" y="259882"/>
            <a:ext cx="7955311" cy="742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defRPr/>
            </a:pPr>
            <a:r>
              <a:rPr lang="en-US" sz="2800" kern="0" cap="all" noProof="0" dirty="0">
                <a:solidFill>
                  <a:schemeClr val="accent6"/>
                </a:solidFill>
                <a:latin typeface="Myriad Bold"/>
                <a:cs typeface="Myriad Bold"/>
              </a:rPr>
              <a:t>Precautions</a:t>
            </a:r>
            <a:endParaRPr kumimoji="0" lang="en-US" sz="2800" b="0" i="0" u="none" strike="noStrike" kern="0" cap="all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Myriad Bold"/>
              <a:cs typeface="Myriad Bol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4202" y="1395664"/>
            <a:ext cx="823922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Dental work – must be completed 3 months after your surgery or 2 weeks before. Refer to the ADA or your dentist for antibiotic use after procedures (most patients do not require prophylaxis antibiotics after this if you are not chronically ill).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Shaving – do not shave your legs or use any hair removal products near the surgical site 5 days prior to surgery.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Special nasal swabs should be used twice a day for 5 days prior to surgery to prevent infection.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Stop all NSAIDs (Advil, Aleve, Motrin) EXCEPT Celebrex, Meloxicam or baby aspirin at least 5 days prior to your surgery. Many herbs and supplements can cause bleeding and should be discontinue preoperatively.  You may continue to take Aspirin as directed by your primary care physician.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Refer current medication questions to your PCP during your pre-operative visit on when to stop and start your current maintenance medicine regime.</a:t>
            </a:r>
          </a:p>
        </p:txBody>
      </p:sp>
    </p:spTree>
    <p:extLst>
      <p:ext uri="{BB962C8B-B14F-4D97-AF65-F5344CB8AC3E}">
        <p14:creationId xmlns:p14="http://schemas.microsoft.com/office/powerpoint/2010/main" val="2514990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1718" y="80682"/>
            <a:ext cx="8116843" cy="524002"/>
          </a:xfrm>
        </p:spPr>
        <p:txBody>
          <a:bodyPr/>
          <a:lstStyle/>
          <a:p>
            <a:r>
              <a:rPr lang="en-US" dirty="0"/>
              <a:t>Hospitals pre-surgical class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2"/>
          </p:nvPr>
        </p:nvSpPr>
        <p:spPr>
          <a:xfrm>
            <a:off x="370486" y="2785769"/>
            <a:ext cx="8441821" cy="1905973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Northwest Hospital </a:t>
            </a:r>
          </a:p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(410) 701-4386</a:t>
            </a:r>
          </a:p>
          <a:p>
            <a:pPr algn="ctr"/>
            <a:endParaRPr lang="en-US" sz="8000" dirty="0">
              <a:solidFill>
                <a:schemeClr val="bg1"/>
              </a:solidFill>
            </a:endParaRPr>
          </a:p>
          <a:p>
            <a:pPr algn="ctr"/>
            <a:endParaRPr lang="en-US" sz="8000" dirty="0" smtClean="0">
              <a:solidFill>
                <a:schemeClr val="bg1"/>
              </a:solidFill>
            </a:endParaRPr>
          </a:p>
          <a:p>
            <a:pPr algn="ctr"/>
            <a:r>
              <a:rPr lang="en-US" sz="6400" dirty="0" smtClean="0">
                <a:solidFill>
                  <a:schemeClr val="bg1"/>
                </a:solidFill>
              </a:rPr>
              <a:t>University </a:t>
            </a:r>
            <a:r>
              <a:rPr lang="en-US" sz="6400" dirty="0">
                <a:solidFill>
                  <a:schemeClr val="bg1"/>
                </a:solidFill>
              </a:rPr>
              <a:t>of Maryland </a:t>
            </a:r>
            <a:r>
              <a:rPr lang="en-US" sz="6400" dirty="0" smtClean="0">
                <a:solidFill>
                  <a:schemeClr val="bg1"/>
                </a:solidFill>
              </a:rPr>
              <a:t>Rehabilitation </a:t>
            </a:r>
            <a:r>
              <a:rPr lang="en-US" sz="6400" dirty="0">
                <a:solidFill>
                  <a:schemeClr val="bg1"/>
                </a:solidFill>
              </a:rPr>
              <a:t>and </a:t>
            </a:r>
            <a:r>
              <a:rPr lang="en-US" sz="6400" dirty="0" smtClean="0">
                <a:solidFill>
                  <a:schemeClr val="bg1"/>
                </a:solidFill>
              </a:rPr>
              <a:t>orthopedic </a:t>
            </a:r>
            <a:r>
              <a:rPr lang="en-US" sz="6400" dirty="0">
                <a:solidFill>
                  <a:schemeClr val="bg1"/>
                </a:solidFill>
              </a:rPr>
              <a:t>institute </a:t>
            </a:r>
            <a:r>
              <a:rPr lang="en-US" sz="6400" dirty="0" smtClean="0">
                <a:solidFill>
                  <a:schemeClr val="bg1"/>
                </a:solidFill>
              </a:rPr>
              <a:t>       (</a:t>
            </a:r>
            <a:r>
              <a:rPr lang="en-US" sz="6400" dirty="0" err="1" smtClean="0">
                <a:solidFill>
                  <a:schemeClr val="bg1"/>
                </a:solidFill>
              </a:rPr>
              <a:t>Kernan</a:t>
            </a:r>
            <a:r>
              <a:rPr lang="en-US" sz="6400" dirty="0" smtClean="0">
                <a:solidFill>
                  <a:schemeClr val="bg1"/>
                </a:solidFill>
              </a:rPr>
              <a:t>)</a:t>
            </a:r>
          </a:p>
          <a:p>
            <a:pPr algn="ctr"/>
            <a:r>
              <a:rPr lang="en-US" sz="6400" dirty="0" smtClean="0">
                <a:solidFill>
                  <a:schemeClr val="bg1"/>
                </a:solidFill>
              </a:rPr>
              <a:t>(410) 448-6418</a:t>
            </a:r>
            <a:r>
              <a:rPr lang="en-US" dirty="0"/>
              <a:t>	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3082" y="1147482"/>
            <a:ext cx="84537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 strongly recommend you attend the total joint class even if you had a previous joint replacement. Classes are offered to replacement patients to get familiar with facilities and get tips on pre-operative and post-operative care.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Pre-admission testing</a:t>
            </a:r>
          </a:p>
        </p:txBody>
      </p:sp>
    </p:spTree>
    <p:extLst>
      <p:ext uri="{BB962C8B-B14F-4D97-AF65-F5344CB8AC3E}">
        <p14:creationId xmlns:p14="http://schemas.microsoft.com/office/powerpoint/2010/main" val="2415764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CD0B7C46-F6D0-0A4B-AC2F-2D52EC9908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Total knee replacement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DB8EDCC-817F-8D4F-B5EE-6C1593F8D5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79564" y="1394299"/>
            <a:ext cx="4921583" cy="74421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Knee Replacement informational video</a:t>
            </a:r>
          </a:p>
          <a:p>
            <a:r>
              <a:rPr lang="en-US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https://zimmerbiomet.tv/videos/109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140D9B8-BCB8-3546-AB15-826E0DC000E0}"/>
              </a:ext>
            </a:extLst>
          </p:cNvPr>
          <p:cNvSpPr txBox="1"/>
          <p:nvPr/>
        </p:nvSpPr>
        <p:spPr>
          <a:xfrm>
            <a:off x="579565" y="2684206"/>
            <a:ext cx="4287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How is a Knee Replacement performed</a:t>
            </a:r>
          </a:p>
          <a:p>
            <a:r>
              <a:rPr lang="en-US" sz="2000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https://zimmerbiomet.tv/videos/1624</a:t>
            </a:r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CE58A55-525D-E04A-9147-A021FF90EA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6969" y="1394299"/>
            <a:ext cx="3774073" cy="291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02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4152</TotalTime>
  <Words>1189</Words>
  <Application>Microsoft Macintosh PowerPoint</Application>
  <PresentationFormat>On-screen Show (4:3)</PresentationFormat>
  <Paragraphs>148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Helvetica Neue Light</vt:lpstr>
      <vt:lpstr>Myriad Bold</vt:lpstr>
      <vt:lpstr>Myriad Roman</vt:lpstr>
      <vt:lpstr>Office Theme</vt:lpstr>
      <vt:lpstr>Total Joint  Replacements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shock designs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Jennifer Shock</dc:creator>
  <cp:lastModifiedBy>Microsoft Office User</cp:lastModifiedBy>
  <cp:revision>389</cp:revision>
  <dcterms:created xsi:type="dcterms:W3CDTF">2018-10-29T12:53:38Z</dcterms:created>
  <dcterms:modified xsi:type="dcterms:W3CDTF">2019-09-12T00:40:23Z</dcterms:modified>
</cp:coreProperties>
</file>